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expo.es/prod/archimedes/softwares-medicos-gestion-riesgos-enfermedades-81708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eurclic.com/sympto-check/" TargetMode="External"/><Relationship Id="rId2" Type="http://schemas.openxmlformats.org/officeDocument/2006/relationships/hyperlink" Target="https://halshs.archives-ouvertes.fr/hal-01100249/docu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-sante.fr/e-docteu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>
                <a:effectLst/>
              </a:rPr>
              <a:t>COURS D’INFORMATIQUE MEDICALE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b="1" u="sng" dirty="0">
                <a:effectLst/>
              </a:rPr>
              <a:t>NIVEAU </a:t>
            </a:r>
            <a:r>
              <a:rPr lang="fr-FR" b="1" u="sng" dirty="0" smtClean="0">
                <a:effectLst/>
              </a:rPr>
              <a:t>1&amp;2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Dispensé par M. LOMPA Dieudonné</a:t>
            </a:r>
          </a:p>
          <a:p>
            <a:r>
              <a:rPr lang="fr-FR" dirty="0" smtClean="0"/>
              <a:t>Université des Montagnes</a:t>
            </a:r>
          </a:p>
          <a:p>
            <a:r>
              <a:rPr lang="fr-FR" dirty="0" smtClean="0"/>
              <a:t>Tel: 670 80 83 03 /691 144 965</a:t>
            </a:r>
          </a:p>
          <a:p>
            <a:r>
              <a:rPr lang="fr-FR" dirty="0" smtClean="0"/>
              <a:t>Email: dlompa@gmail.com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4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062" y="203200"/>
            <a:ext cx="11950700" cy="4953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/>
              </a:rPr>
              <a:t>Chap.3: INTERNET ET RECHERCHE DOCUMENTAIRE EN SANTE </a:t>
            </a:r>
            <a:r>
              <a:rPr lang="fr-FR" b="1" dirty="0" smtClean="0">
                <a:effectLst/>
              </a:rPr>
              <a:t>I (TP)</a:t>
            </a:r>
            <a:endParaRPr lang="fr-FR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6913" y="698500"/>
            <a:ext cx="9905998" cy="3590251"/>
          </a:xfrm>
        </p:spPr>
        <p:txBody>
          <a:bodyPr>
            <a:normAutofit/>
          </a:bodyPr>
          <a:lstStyle/>
          <a:p>
            <a:r>
              <a:rPr lang="fr-FR" b="1" dirty="0">
                <a:effectLst/>
              </a:rPr>
              <a:t>Réseaux internet</a:t>
            </a:r>
            <a:endParaRPr lang="fr-FR" dirty="0">
              <a:effectLst/>
            </a:endParaRPr>
          </a:p>
          <a:p>
            <a:r>
              <a:rPr lang="fr-FR" b="1" dirty="0">
                <a:effectLst/>
              </a:rPr>
              <a:t>Recherche documentaire en santé </a:t>
            </a:r>
            <a:r>
              <a:rPr lang="fr-FR" b="1" dirty="0" smtClean="0">
                <a:effectLst/>
              </a:rPr>
              <a:t>I</a:t>
            </a:r>
          </a:p>
          <a:p>
            <a:pPr lvl="2"/>
            <a:r>
              <a:rPr lang="en-US" dirty="0" smtClean="0">
                <a:effectLst/>
              </a:rPr>
              <a:t>- Google</a:t>
            </a:r>
            <a:endParaRPr lang="fr-FR" dirty="0">
              <a:effectLst/>
            </a:endParaRPr>
          </a:p>
          <a:p>
            <a:pPr lvl="2"/>
            <a:r>
              <a:rPr lang="en-US" dirty="0">
                <a:effectLst/>
              </a:rPr>
              <a:t>- Wikipedia</a:t>
            </a:r>
            <a:endParaRPr lang="fr-FR" dirty="0">
              <a:effectLst/>
            </a:endParaRPr>
          </a:p>
          <a:p>
            <a:pPr lvl="2"/>
            <a:r>
              <a:rPr lang="en-US" dirty="0">
                <a:effectLst/>
              </a:rPr>
              <a:t>- www.unf3s.org/</a:t>
            </a:r>
            <a:endParaRPr lang="fr-FR" dirty="0">
              <a:effectLst/>
            </a:endParaRPr>
          </a:p>
          <a:p>
            <a:pPr lvl="2"/>
            <a:r>
              <a:rPr lang="fr-FR" dirty="0">
                <a:effectLst/>
              </a:rPr>
              <a:t>- </a:t>
            </a:r>
            <a:r>
              <a:rPr lang="fr-FR" dirty="0" err="1">
                <a:effectLst/>
              </a:rPr>
              <a:t>PubMed</a:t>
            </a:r>
            <a:endParaRPr lang="fr-FR" dirty="0">
              <a:effectLst/>
            </a:endParaRPr>
          </a:p>
          <a:p>
            <a:pPr lvl="2"/>
            <a:r>
              <a:rPr lang="fr-FR" dirty="0">
                <a:effectLst/>
              </a:rPr>
              <a:t>- </a:t>
            </a:r>
            <a:r>
              <a:rPr lang="fr-FR" dirty="0" err="1">
                <a:effectLst/>
              </a:rPr>
              <a:t>Cismef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95053"/>
            <a:ext cx="1164069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fr-FR" sz="32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latin typeface="+mj-lt"/>
                <a:ea typeface="+mj-ea"/>
                <a:cs typeface="+mj-cs"/>
              </a:rPr>
              <a:t>Chap.4 : PRODUCTION DE DOCUMENTS </a:t>
            </a:r>
            <a:r>
              <a:rPr lang="fr-FR" sz="32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latin typeface="+mj-lt"/>
                <a:ea typeface="+mj-ea"/>
                <a:cs typeface="+mj-cs"/>
              </a:rPr>
              <a:t>I (TP)</a:t>
            </a:r>
            <a:endParaRPr lang="fr-FR" sz="32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96913" y="4577578"/>
            <a:ext cx="9905998" cy="111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effectLst/>
              </a:rPr>
              <a:t>Traitement de texte avec Ms </a:t>
            </a:r>
            <a:r>
              <a:rPr lang="fr-FR" b="1" dirty="0" smtClean="0">
                <a:effectLst/>
              </a:rPr>
              <a:t>Word</a:t>
            </a:r>
          </a:p>
          <a:p>
            <a:r>
              <a:rPr lang="fr-FR" b="1" dirty="0">
                <a:effectLst/>
              </a:rPr>
              <a:t>Présentation du tableur Ms Excel</a:t>
            </a:r>
            <a:endParaRPr lang="fr-FR" dirty="0">
              <a:effectLst/>
            </a:endParaRPr>
          </a:p>
          <a:p>
            <a:r>
              <a:rPr lang="fr-FR" b="1" dirty="0">
                <a:effectLst/>
              </a:rPr>
              <a:t>Mise en œuvre d’une BD dans Ms. </a:t>
            </a:r>
            <a:r>
              <a:rPr lang="fr-FR" b="1" dirty="0" smtClean="0">
                <a:effectLst/>
              </a:rPr>
              <a:t>Access</a:t>
            </a:r>
            <a:endParaRPr lang="fr-FR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99" y="6228003"/>
            <a:ext cx="1164069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fr-FR" sz="32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latin typeface="+mj-lt"/>
                <a:ea typeface="+mj-ea"/>
                <a:cs typeface="+mj-cs"/>
              </a:rPr>
              <a:t>CONCLUSION</a:t>
            </a:r>
            <a:endParaRPr lang="fr-FR" sz="32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3" y="139700"/>
            <a:ext cx="9905998" cy="482600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effectLst/>
              </a:rPr>
              <a:t>2</a:t>
            </a:r>
            <a:r>
              <a:rPr lang="fr-FR" b="1" u="sng" baseline="30000" dirty="0">
                <a:effectLst/>
              </a:rPr>
              <a:t>e</a:t>
            </a:r>
            <a:r>
              <a:rPr lang="fr-FR" b="1" u="sng" dirty="0">
                <a:effectLst/>
              </a:rPr>
              <a:t> ANNEE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1613" y="920749"/>
            <a:ext cx="990599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effectLst/>
              </a:rPr>
              <a:t>Chap. 1 : SYSTEME D’AIDE A LA DECISION MEDICALE EN SANTE</a:t>
            </a:r>
            <a:endParaRPr lang="fr-FR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613" y="1712008"/>
            <a:ext cx="11685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1 : Panorama des approches utilisées pour l’aide à la décision diagnostique et thérapeutique.</a:t>
            </a:r>
            <a:endParaRPr lang="fr-FR" sz="2000" b="1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2552701"/>
            <a:ext cx="1168558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88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/>
              </a:rPr>
              <a:t>théorème de Bayes</a:t>
            </a: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739900"/>
            <a:ext cx="8826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5867771"/>
            <a:ext cx="5892800" cy="97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 : Interface du système d’aide au diagnostic des douleurs aiguës de l’abdomen (extrait de </a:t>
            </a:r>
            <a:r>
              <a:rPr lang="fr-FR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Horrocks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1972)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066801"/>
            <a:ext cx="5651500" cy="4672012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19856"/>
            <a:ext cx="5715000" cy="56189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61100" y="5738813"/>
            <a:ext cx="5651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 : Interface du système Adjuvant! Online pour évaluer la survie à 10 ans dans les différents scénarios de traitement (sans traitement adjuvant, avec </a:t>
            </a:r>
            <a:r>
              <a:rPr lang="fr-FR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hormonothérapie 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seulement, avec chimiothérapie seulement, avec hormonothérapie et chimiothérapie)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465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0"/>
            <a:ext cx="6210300" cy="593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700" y="5930900"/>
            <a:ext cx="12204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 : Interface </a:t>
            </a:r>
            <a:r>
              <a:rPr lang="fr-FR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IndiGO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avec affichage des bénéfices associés à différentes interventions pour abaisser le risque d’AVC (consultation du site </a:t>
            </a:r>
            <a:r>
              <a:rPr lang="fr-FR" b="1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http://www.medicalexpo.es/prod/archimedes/softwares-medicos-gestion-riesgos-enfermedades-81708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-35.html - 27 mai 2014)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599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713" y="241300"/>
            <a:ext cx="5526087" cy="6223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MYCIN : aide au diagnostic</a:t>
            </a:r>
            <a:endParaRPr lang="fr-FR" sz="2800" b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" y="1049020"/>
            <a:ext cx="4682490" cy="4729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200" y="5913120"/>
            <a:ext cx="51689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6 : Extrait de l’interface homme-machine en Langage naturel avec vocabulaire contrôlé du système </a:t>
            </a:r>
            <a:r>
              <a:rPr lang="fr-FR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Mycin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299200" y="241300"/>
            <a:ext cx="5526087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err="1" smtClean="0"/>
              <a:t>dxplain</a:t>
            </a:r>
            <a:r>
              <a:rPr lang="fr-FR" sz="2800" b="1" dirty="0" smtClean="0"/>
              <a:t> : aide à la thérapeutique</a:t>
            </a:r>
            <a:endParaRPr lang="fr-FR" sz="2800" b="1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1" y="1049020"/>
            <a:ext cx="5614986" cy="4729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4750" y="5913120"/>
            <a:ext cx="561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7 : Interface de la démo </a:t>
            </a:r>
            <a:r>
              <a:rPr lang="fr-FR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DXplain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accessible à http://dxplain.org/demo2/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247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99" y="254000"/>
            <a:ext cx="6896102" cy="562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62814"/>
            <a:ext cx="12065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 : Accès aux recommandations pour la prise en charge thérapeutique de la SEP avec </a:t>
            </a:r>
            <a:r>
              <a:rPr lang="fr-FR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UpToDate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(accès au site </a:t>
            </a:r>
            <a:r>
              <a:rPr lang="fr-FR" b="1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http://www.uptodate.com/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cherchant «Multiple </a:t>
            </a:r>
            <a:r>
              <a:rPr lang="fr-FR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sclerosis</a:t>
            </a: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le 27 mai 2014)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03200"/>
            <a:ext cx="8623300" cy="589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" y="6198969"/>
            <a:ext cx="1186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9 : Accès aux recommandations pour la prise en charge de la SEP avec </a:t>
            </a:r>
            <a:r>
              <a:rPr lang="fr-FR" sz="2000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VidalRecos</a:t>
            </a:r>
            <a:r>
              <a:rPr lang="fr-FR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(accès au site </a:t>
            </a:r>
            <a:r>
              <a:rPr lang="fr-FR" sz="20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fr-FR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://www.vidalrecos.fr/en cherchant «sclérose en plaque », le 27 mai 2014)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203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03200"/>
            <a:ext cx="11099800" cy="5549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32500"/>
            <a:ext cx="12065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11 : Ecran de fin de navigation du système OncoDoc2 permettant d’obtenir les recommandations appropriées au profil patient décrit au cours de la navigation et rappelé par le tableau clinique récapitulatif.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00" y="622300"/>
            <a:ext cx="8826500" cy="344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Références</a:t>
            </a:r>
            <a:endParaRPr lang="fr-F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0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https://halshs.archives-ouvertes.fr/hal-01100249/document</a:t>
            </a:r>
            <a:endParaRPr lang="fr-F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Liens utiles :</a:t>
            </a:r>
            <a:endParaRPr lang="fr-F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0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http://www.docteurclic.com/sympto-check/</a:t>
            </a:r>
            <a:endParaRPr lang="fr-F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000" u="sng" dirty="0">
                <a:solidFill>
                  <a:srgbClr val="0563C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http://www.e-sante.fr/e-docteur/</a:t>
            </a:r>
            <a:endParaRPr lang="fr-F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673100"/>
          </a:xfrm>
        </p:spPr>
        <p:txBody>
          <a:bodyPr/>
          <a:lstStyle/>
          <a:p>
            <a:r>
              <a:rPr lang="fr-FR" b="1" dirty="0" smtClean="0"/>
              <a:t>PLAN DU COURS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787400"/>
            <a:ext cx="4713287" cy="5435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1ere ANNEE</a:t>
            </a:r>
          </a:p>
          <a:p>
            <a:pPr lvl="0"/>
            <a:r>
              <a:rPr lang="fr-FR" dirty="0">
                <a:effectLst/>
              </a:rPr>
              <a:t>Introduction </a:t>
            </a:r>
          </a:p>
          <a:p>
            <a:r>
              <a:rPr lang="fr-FR" dirty="0">
                <a:effectLst/>
              </a:rPr>
              <a:t>1.1- Définition (informatique, système informatique, réseaux info, </a:t>
            </a:r>
            <a:r>
              <a:rPr lang="fr-FR" dirty="0" err="1">
                <a:effectLst/>
              </a:rPr>
              <a:t>etc</a:t>
            </a:r>
            <a:r>
              <a:rPr lang="fr-FR" dirty="0">
                <a:effectLst/>
              </a:rPr>
              <a:t>)</a:t>
            </a:r>
          </a:p>
          <a:p>
            <a:r>
              <a:rPr lang="fr-FR" dirty="0" smtClean="0">
                <a:effectLst/>
              </a:rPr>
              <a:t>1.5- </a:t>
            </a:r>
            <a:r>
              <a:rPr lang="fr-FR" dirty="0">
                <a:effectLst/>
              </a:rPr>
              <a:t>Langage médical et classification</a:t>
            </a:r>
          </a:p>
          <a:p>
            <a:r>
              <a:rPr lang="fr-FR" dirty="0">
                <a:effectLst/>
              </a:rPr>
              <a:t>1.6- Sources d’information médicale</a:t>
            </a:r>
          </a:p>
          <a:p>
            <a:pPr lvl="0"/>
            <a:r>
              <a:rPr lang="fr-FR" dirty="0">
                <a:effectLst/>
              </a:rPr>
              <a:t>Informatisation du dossier du patient</a:t>
            </a:r>
          </a:p>
          <a:p>
            <a:pPr lvl="0"/>
            <a:r>
              <a:rPr lang="fr-FR" dirty="0" smtClean="0">
                <a:effectLst/>
              </a:rPr>
              <a:t>Réseau </a:t>
            </a:r>
            <a:r>
              <a:rPr lang="fr-FR" dirty="0">
                <a:effectLst/>
              </a:rPr>
              <a:t>Internet et Recherche documentaire en santé I</a:t>
            </a:r>
          </a:p>
          <a:p>
            <a:r>
              <a:rPr lang="fr-FR" dirty="0">
                <a:effectLst/>
              </a:rPr>
              <a:t>4.1- Réseau Internet</a:t>
            </a:r>
          </a:p>
          <a:p>
            <a:r>
              <a:rPr lang="fr-FR" dirty="0">
                <a:effectLst/>
              </a:rPr>
              <a:t>4.2- Recherche documentaire en santé I</a:t>
            </a:r>
          </a:p>
          <a:p>
            <a:r>
              <a:rPr lang="en-US" dirty="0">
                <a:effectLst/>
              </a:rPr>
              <a:t>4.2-1- Google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4.2.2- Wikipedia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4.2.3- www.unf3s.org/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4.2.4- </a:t>
            </a:r>
            <a:r>
              <a:rPr lang="fr-FR" dirty="0" err="1">
                <a:effectLst/>
              </a:rPr>
              <a:t>PubMed</a:t>
            </a:r>
            <a:endParaRPr lang="fr-FR" dirty="0">
              <a:effectLst/>
            </a:endParaRPr>
          </a:p>
          <a:p>
            <a:pPr lvl="0"/>
            <a:r>
              <a:rPr lang="fr-FR" dirty="0">
                <a:effectLst/>
              </a:rPr>
              <a:t>Production de documents I</a:t>
            </a:r>
          </a:p>
          <a:p>
            <a:r>
              <a:rPr lang="fr-FR" dirty="0">
                <a:effectLst/>
              </a:rPr>
              <a:t>5.1- Traitement de texte avec Ms Word</a:t>
            </a:r>
          </a:p>
          <a:p>
            <a:r>
              <a:rPr lang="fr-FR" dirty="0">
                <a:effectLst/>
              </a:rPr>
              <a:t>5.2- Présentation du tableur Ms Excel</a:t>
            </a:r>
          </a:p>
          <a:p>
            <a:pPr lvl="0"/>
            <a:r>
              <a:rPr lang="fr-FR" dirty="0">
                <a:effectLst/>
              </a:rPr>
              <a:t>Conclusion </a:t>
            </a:r>
            <a:r>
              <a:rPr lang="fr-FR" dirty="0" smtClean="0">
                <a:effectLst/>
              </a:rPr>
              <a:t>1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959601" y="876300"/>
            <a:ext cx="44831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 smtClean="0">
                <a:effectLst/>
              </a:rPr>
              <a:t>2</a:t>
            </a:r>
            <a:r>
              <a:rPr lang="fr-FR" b="1" u="sng" baseline="30000" dirty="0" smtClean="0">
                <a:effectLst/>
              </a:rPr>
              <a:t>EME</a:t>
            </a:r>
            <a:r>
              <a:rPr lang="fr-FR" b="1" u="sng" dirty="0" smtClean="0">
                <a:effectLst/>
              </a:rPr>
              <a:t> </a:t>
            </a:r>
            <a:r>
              <a:rPr lang="fr-FR" b="1" u="sng" dirty="0">
                <a:effectLst/>
              </a:rPr>
              <a:t>ANNEE</a:t>
            </a:r>
            <a:r>
              <a:rPr lang="fr-FR" b="1" dirty="0">
                <a:effectLst/>
              </a:rPr>
              <a:t>  (30h)</a:t>
            </a:r>
            <a:endParaRPr lang="fr-FR" dirty="0">
              <a:effectLst/>
            </a:endParaRPr>
          </a:p>
          <a:p>
            <a:pPr lvl="0"/>
            <a:r>
              <a:rPr lang="fr-FR" dirty="0">
                <a:effectLst/>
              </a:rPr>
              <a:t>Système d’aide à la décision médicale en santé</a:t>
            </a:r>
          </a:p>
          <a:p>
            <a:pPr lvl="0"/>
            <a:r>
              <a:rPr lang="fr-FR" dirty="0">
                <a:effectLst/>
              </a:rPr>
              <a:t>TIC pour l’Enseignement en santé</a:t>
            </a:r>
          </a:p>
          <a:p>
            <a:pPr lvl="0"/>
            <a:r>
              <a:rPr lang="fr-FR" dirty="0">
                <a:effectLst/>
              </a:rPr>
              <a:t>Réseau Internet et Recherche documentaire en santé II</a:t>
            </a:r>
          </a:p>
          <a:p>
            <a:r>
              <a:rPr lang="fr-FR" dirty="0">
                <a:effectLst/>
              </a:rPr>
              <a:t>4.1- Télémédecine</a:t>
            </a:r>
          </a:p>
          <a:p>
            <a:r>
              <a:rPr lang="fr-FR" dirty="0">
                <a:effectLst/>
              </a:rPr>
              <a:t>4.2- Recherche documentaire en santé II</a:t>
            </a:r>
          </a:p>
          <a:p>
            <a:r>
              <a:rPr lang="fr-FR" dirty="0">
                <a:effectLst/>
              </a:rPr>
              <a:t>4.2-1- www.unf3s.org/</a:t>
            </a:r>
          </a:p>
          <a:p>
            <a:r>
              <a:rPr lang="fr-FR" dirty="0">
                <a:effectLst/>
              </a:rPr>
              <a:t>4.2.2- </a:t>
            </a:r>
            <a:r>
              <a:rPr lang="fr-FR" dirty="0" err="1">
                <a:effectLst/>
              </a:rPr>
              <a:t>PubMed</a:t>
            </a:r>
            <a:endParaRPr lang="fr-FR" dirty="0">
              <a:effectLst/>
            </a:endParaRPr>
          </a:p>
          <a:p>
            <a:pPr lvl="0"/>
            <a:r>
              <a:rPr lang="fr-FR" dirty="0">
                <a:effectLst/>
              </a:rPr>
              <a:t>Production de documents II</a:t>
            </a:r>
          </a:p>
          <a:p>
            <a:r>
              <a:rPr lang="fr-FR" dirty="0">
                <a:effectLst/>
              </a:rPr>
              <a:t>5.1- Les présentations dans Ms PowerPoint</a:t>
            </a:r>
          </a:p>
          <a:p>
            <a:r>
              <a:rPr lang="fr-FR" dirty="0">
                <a:effectLst/>
              </a:rPr>
              <a:t>5.2- La production d’articles avec Publisher ou </a:t>
            </a:r>
            <a:r>
              <a:rPr lang="fr-FR" dirty="0" err="1">
                <a:effectLst/>
              </a:rPr>
              <a:t>In’Design</a:t>
            </a:r>
            <a:endParaRPr lang="fr-FR" dirty="0">
              <a:effectLst/>
            </a:endParaRPr>
          </a:p>
          <a:p>
            <a:pPr lvl="0"/>
            <a:r>
              <a:rPr lang="fr-FR" dirty="0">
                <a:effectLst/>
              </a:rPr>
              <a:t>Conclusion 2</a:t>
            </a:r>
          </a:p>
          <a:p>
            <a:pPr marL="0" indent="0">
              <a:buFont typeface="Arial"/>
              <a:buNone/>
            </a:pPr>
            <a:endParaRPr lang="fr-FR" dirty="0" smtClean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8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113" y="215900"/>
            <a:ext cx="9905998" cy="660400"/>
          </a:xfrm>
        </p:spPr>
        <p:txBody>
          <a:bodyPr/>
          <a:lstStyle/>
          <a:p>
            <a:r>
              <a:rPr lang="fr-FR" b="1" dirty="0">
                <a:effectLst/>
              </a:rPr>
              <a:t>Chap.2 : TIC POUR L’ENSEIGNEMENT EN </a:t>
            </a:r>
            <a:r>
              <a:rPr lang="fr-FR" b="1" dirty="0" smtClean="0">
                <a:effectLst/>
              </a:rPr>
              <a:t>SANTE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5513" y="1574799"/>
            <a:ext cx="9905998" cy="3124201"/>
          </a:xfrm>
        </p:spPr>
        <p:txBody>
          <a:bodyPr>
            <a:normAutofit/>
          </a:bodyPr>
          <a:lstStyle/>
          <a:p>
            <a:r>
              <a:rPr lang="fr-FR" sz="3000" b="1" dirty="0" smtClean="0"/>
              <a:t>Pédagogie</a:t>
            </a:r>
          </a:p>
          <a:p>
            <a:r>
              <a:rPr lang="fr-FR" sz="3000" b="1" dirty="0" smtClean="0"/>
              <a:t>Enseignement </a:t>
            </a:r>
            <a:r>
              <a:rPr lang="fr-FR" sz="3000" b="1" dirty="0" err="1" smtClean="0"/>
              <a:t>totoriel</a:t>
            </a:r>
            <a:endParaRPr lang="fr-FR" sz="3000" b="1" dirty="0" smtClean="0"/>
          </a:p>
          <a:p>
            <a:r>
              <a:rPr lang="fr-FR" sz="3000" b="1" dirty="0" err="1" smtClean="0"/>
              <a:t>Interet</a:t>
            </a:r>
            <a:r>
              <a:rPr lang="fr-FR" sz="3000" b="1" dirty="0" smtClean="0"/>
              <a:t> de </a:t>
            </a:r>
            <a:r>
              <a:rPr lang="fr-FR" sz="3000" b="1" dirty="0" err="1" smtClean="0"/>
              <a:t>l’eao</a:t>
            </a:r>
            <a:endParaRPr lang="fr-FR" sz="3000" b="1" dirty="0" smtClean="0"/>
          </a:p>
          <a:p>
            <a:r>
              <a:rPr lang="fr-FR" sz="3000" b="1" dirty="0" smtClean="0"/>
              <a:t>Les </a:t>
            </a:r>
            <a:r>
              <a:rPr lang="fr-FR" sz="3000" b="1" dirty="0" err="1" smtClean="0"/>
              <a:t>eao</a:t>
            </a:r>
            <a:r>
              <a:rPr lang="fr-FR" sz="3000" b="1" dirty="0" smtClean="0"/>
              <a:t> intelligents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1630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" y="609600"/>
            <a:ext cx="11874500" cy="6223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/>
              </a:rPr>
              <a:t>Chap.3 : INTERNET ET RECHERCHE DOCUMENTAIRE EN SANTE </a:t>
            </a:r>
            <a:r>
              <a:rPr lang="fr-FR" b="1" dirty="0" smtClean="0">
                <a:effectLst/>
              </a:rPr>
              <a:t>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9612" y="1295401"/>
            <a:ext cx="4167187" cy="546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b="1" dirty="0" smtClean="0"/>
              <a:t>1- La </a:t>
            </a:r>
            <a:r>
              <a:rPr lang="fr-FR" sz="3000" b="1" dirty="0" err="1" smtClean="0"/>
              <a:t>telemedecine</a:t>
            </a:r>
            <a:endParaRPr lang="fr-FR" sz="30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09612" y="4826002"/>
            <a:ext cx="11342688" cy="54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3000" b="1" dirty="0" smtClean="0"/>
              <a:t>1- La </a:t>
            </a:r>
            <a:r>
              <a:rPr lang="fr-FR" sz="3000" b="1" dirty="0" err="1">
                <a:effectLst/>
              </a:rPr>
              <a:t>La</a:t>
            </a:r>
            <a:r>
              <a:rPr lang="fr-FR" sz="3000" b="1" dirty="0">
                <a:effectLst/>
              </a:rPr>
              <a:t> recherche documentaire en santé II</a:t>
            </a:r>
            <a:endParaRPr lang="fr-FR" sz="3000" dirty="0">
              <a:effectLst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841502"/>
            <a:ext cx="5143500" cy="2920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3900" y="5200623"/>
            <a:ext cx="6096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www.unf3s.org/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Garamond" panose="02020404030301010803" pitchFamily="18" charset="0"/>
              <a:buChar char="-"/>
            </a:pPr>
            <a:r>
              <a:rPr lang="fr-FR" dirty="0" err="1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endParaRPr lang="fr-FR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Garamond" panose="02020404030301010803" pitchFamily="18" charset="0"/>
              <a:buChar char="-"/>
            </a:pPr>
            <a:r>
              <a:rPr lang="fr-FR" dirty="0" err="1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Cismef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8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713" y="203200"/>
            <a:ext cx="9905998" cy="660400"/>
          </a:xfrm>
        </p:spPr>
        <p:txBody>
          <a:bodyPr>
            <a:normAutofit/>
          </a:bodyPr>
          <a:lstStyle/>
          <a:p>
            <a:r>
              <a:rPr lang="fr-FR" b="1" dirty="0">
                <a:effectLst/>
              </a:rPr>
              <a:t>Chap.4: PRODUCTION DE DOCUMENTS </a:t>
            </a:r>
            <a:r>
              <a:rPr lang="fr-FR" b="1" dirty="0" smtClean="0">
                <a:effectLst/>
              </a:rPr>
              <a:t>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9613" y="1257299"/>
            <a:ext cx="9905998" cy="257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>
                <a:effectLst/>
              </a:rPr>
              <a:t>Les présentations dans PowerPoint</a:t>
            </a:r>
            <a:r>
              <a:rPr lang="fr-FR" sz="3000" dirty="0">
                <a:effectLst/>
              </a:rPr>
              <a:t/>
            </a:r>
            <a:br>
              <a:rPr lang="fr-FR" sz="3000" dirty="0">
                <a:effectLst/>
              </a:rPr>
            </a:br>
            <a:r>
              <a:rPr lang="fr-FR" sz="3000" dirty="0">
                <a:effectLst/>
              </a:rPr>
              <a:t>Voir protocole TP N°1</a:t>
            </a:r>
            <a:br>
              <a:rPr lang="fr-FR" sz="3000" dirty="0">
                <a:effectLst/>
              </a:rPr>
            </a:br>
            <a:r>
              <a:rPr lang="fr-FR" sz="3000" b="1" dirty="0">
                <a:effectLst/>
              </a:rPr>
              <a:t>La production d’articles sur Publisher ou In ‘Design</a:t>
            </a:r>
            <a:r>
              <a:rPr lang="fr-FR" sz="3000" dirty="0">
                <a:effectLst/>
              </a:rPr>
              <a:t/>
            </a:r>
            <a:br>
              <a:rPr lang="fr-FR" sz="3000" dirty="0">
                <a:effectLst/>
              </a:rPr>
            </a:br>
            <a:r>
              <a:rPr lang="fr-FR" sz="3000" dirty="0">
                <a:effectLst/>
              </a:rPr>
              <a:t>Voir protocole TP </a:t>
            </a:r>
            <a:r>
              <a:rPr lang="fr-FR" sz="3000" dirty="0" smtClean="0">
                <a:effectLst/>
              </a:rPr>
              <a:t>N°2</a:t>
            </a:r>
            <a:endParaRPr lang="fr-FR" sz="3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2713" y="4724399"/>
            <a:ext cx="9905998" cy="419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 smtClean="0">
                <a:effectLst/>
              </a:rPr>
              <a:t/>
            </a:r>
            <a:br>
              <a:rPr lang="fr-FR" sz="2000" dirty="0" smtClean="0">
                <a:effectLst/>
              </a:rPr>
            </a:br>
            <a:r>
              <a:rPr lang="fr-FR" sz="2000" b="1" dirty="0" smtClean="0">
                <a:effectLst/>
              </a:rPr>
              <a:t>CONCLUSION</a:t>
            </a:r>
            <a:r>
              <a:rPr lang="fr-FR" sz="2000" dirty="0" smtClean="0">
                <a:effectLst/>
              </a:rPr>
              <a:t/>
            </a:r>
            <a:br>
              <a:rPr lang="fr-FR" sz="2000" dirty="0" smtClean="0">
                <a:effectLst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307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3" y="2247899"/>
            <a:ext cx="9905998" cy="1968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0000" dirty="0" smtClean="0"/>
              <a:t>FIN</a:t>
            </a:r>
            <a:endParaRPr lang="fr-FR" sz="10000" dirty="0"/>
          </a:p>
        </p:txBody>
      </p:sp>
    </p:spTree>
    <p:extLst>
      <p:ext uri="{BB962C8B-B14F-4D97-AF65-F5344CB8AC3E}">
        <p14:creationId xmlns:p14="http://schemas.microsoft.com/office/powerpoint/2010/main" val="15309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312" y="101600"/>
            <a:ext cx="10999787" cy="825500"/>
          </a:xfrm>
        </p:spPr>
        <p:txBody>
          <a:bodyPr/>
          <a:lstStyle/>
          <a:p>
            <a:r>
              <a:rPr lang="fr-FR" b="1" dirty="0" smtClean="0"/>
              <a:t>OBJECTIFS DU COURS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927100"/>
            <a:ext cx="9905998" cy="5016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u="sng" dirty="0" smtClean="0">
                <a:effectLst/>
              </a:rPr>
              <a:t>1</a:t>
            </a:r>
            <a:r>
              <a:rPr lang="fr-FR" b="1" u="sng" baseline="30000" dirty="0" smtClean="0">
                <a:effectLst/>
              </a:rPr>
              <a:t>ère</a:t>
            </a:r>
            <a:r>
              <a:rPr lang="fr-FR" b="1" u="sng" dirty="0" smtClean="0">
                <a:effectLst/>
              </a:rPr>
              <a:t> </a:t>
            </a:r>
            <a:r>
              <a:rPr lang="fr-FR" b="1" u="sng" dirty="0">
                <a:effectLst/>
              </a:rPr>
              <a:t>année</a:t>
            </a:r>
            <a:endParaRPr lang="fr-FR" dirty="0">
              <a:effectLst/>
            </a:endParaRPr>
          </a:p>
          <a:p>
            <a:pPr lvl="0"/>
            <a:r>
              <a:rPr lang="fr-FR" dirty="0">
                <a:effectLst/>
              </a:rPr>
              <a:t>Donner à l’’étudiant les bases nécessaires à l’utilisation de l’outil informatique ;</a:t>
            </a:r>
          </a:p>
          <a:p>
            <a:pPr lvl="0"/>
            <a:r>
              <a:rPr lang="fr-FR" dirty="0">
                <a:effectLst/>
              </a:rPr>
              <a:t>Maitriser les étapes d’informatisation du dossier du patient ;</a:t>
            </a:r>
          </a:p>
          <a:p>
            <a:pPr lvl="0"/>
            <a:r>
              <a:rPr lang="fr-FR" dirty="0">
                <a:effectLst/>
              </a:rPr>
              <a:t>Maitriser la notion de SI en santé</a:t>
            </a:r>
          </a:p>
          <a:p>
            <a:pPr lvl="0"/>
            <a:r>
              <a:rPr lang="fr-FR" dirty="0">
                <a:effectLst/>
              </a:rPr>
              <a:t>Faciliter l’accès à l’information spécifique en santé ;</a:t>
            </a:r>
          </a:p>
          <a:p>
            <a:pPr lvl="0"/>
            <a:r>
              <a:rPr lang="fr-FR" dirty="0">
                <a:effectLst/>
              </a:rPr>
              <a:t>Savoir produire des documents avec Word et Excel.</a:t>
            </a:r>
          </a:p>
          <a:p>
            <a:pPr marL="0" indent="0">
              <a:buNone/>
            </a:pPr>
            <a:endParaRPr lang="fr-FR" b="1" u="sng" dirty="0" smtClean="0">
              <a:effectLst/>
            </a:endParaRPr>
          </a:p>
          <a:p>
            <a:pPr marL="0" indent="0">
              <a:buNone/>
            </a:pPr>
            <a:r>
              <a:rPr lang="fr-FR" b="1" u="sng" dirty="0" smtClean="0">
                <a:effectLst/>
              </a:rPr>
              <a:t>2</a:t>
            </a:r>
            <a:r>
              <a:rPr lang="fr-FR" b="1" u="sng" baseline="30000" dirty="0" smtClean="0">
                <a:effectLst/>
              </a:rPr>
              <a:t>ème</a:t>
            </a:r>
            <a:r>
              <a:rPr lang="fr-FR" b="1" u="sng" dirty="0" smtClean="0">
                <a:effectLst/>
              </a:rPr>
              <a:t> </a:t>
            </a:r>
            <a:r>
              <a:rPr lang="fr-FR" b="1" u="sng" dirty="0">
                <a:effectLst/>
              </a:rPr>
              <a:t>année</a:t>
            </a:r>
            <a:endParaRPr lang="fr-FR" dirty="0">
              <a:effectLst/>
            </a:endParaRPr>
          </a:p>
          <a:p>
            <a:pPr lvl="0"/>
            <a:r>
              <a:rPr lang="fr-FR" dirty="0">
                <a:effectLst/>
              </a:rPr>
              <a:t>Maitriser la notion de système d’aide de décision médicale ;</a:t>
            </a:r>
          </a:p>
          <a:p>
            <a:pPr lvl="0"/>
            <a:r>
              <a:rPr lang="fr-FR" dirty="0">
                <a:effectLst/>
              </a:rPr>
              <a:t>Maitriser la notion de TIC pour l’enseignement en santé ;</a:t>
            </a:r>
          </a:p>
          <a:p>
            <a:pPr lvl="0"/>
            <a:r>
              <a:rPr lang="fr-FR" dirty="0">
                <a:effectLst/>
              </a:rPr>
              <a:t>Maitriser la notion de télémédecine</a:t>
            </a:r>
          </a:p>
          <a:p>
            <a:pPr lvl="0"/>
            <a:r>
              <a:rPr lang="fr-FR" dirty="0">
                <a:effectLst/>
              </a:rPr>
              <a:t>Faciliter l’accès à l’information spécifique en santé ;</a:t>
            </a:r>
          </a:p>
          <a:p>
            <a:pPr lvl="0"/>
            <a:r>
              <a:rPr lang="fr-FR" dirty="0">
                <a:effectLst/>
              </a:rPr>
              <a:t>Savoir produire des documents avec Powerpoint, Publisher ou In’ Design.</a:t>
            </a: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41413" y="5778500"/>
            <a:ext cx="990599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b="1" u="sng" dirty="0" smtClean="0">
                <a:effectLst/>
              </a:rPr>
              <a:t>METHODOLOGIE</a:t>
            </a:r>
          </a:p>
          <a:p>
            <a:pPr marL="0" indent="0">
              <a:buFont typeface="Arial"/>
              <a:buNone/>
            </a:pPr>
            <a:r>
              <a:rPr lang="fr-FR" dirty="0" smtClean="0">
                <a:effectLst/>
              </a:rPr>
              <a:t>Cours présenté sur ordinateur connecté à internet, Les étudiants peuvent également prendre des notes avec un ordinateur connecté. Des </a:t>
            </a:r>
            <a:r>
              <a:rPr lang="fr-FR" dirty="0" err="1" smtClean="0">
                <a:effectLst/>
              </a:rPr>
              <a:t>tp</a:t>
            </a:r>
            <a:r>
              <a:rPr lang="fr-FR" dirty="0" smtClean="0">
                <a:effectLst/>
              </a:rPr>
              <a:t> a la fin de chaque partie, 3 évaluations (CC, TP, Examen)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113" y="0"/>
            <a:ext cx="9905998" cy="647700"/>
          </a:xfrm>
        </p:spPr>
        <p:txBody>
          <a:bodyPr/>
          <a:lstStyle/>
          <a:p>
            <a:r>
              <a:rPr lang="fr-FR" b="1" u="sng" dirty="0">
                <a:effectLst/>
              </a:rPr>
              <a:t>Chap. 1 : 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413" y="1041399"/>
            <a:ext cx="3925887" cy="1498601"/>
          </a:xfrm>
        </p:spPr>
        <p:txBody>
          <a:bodyPr/>
          <a:lstStyle/>
          <a:p>
            <a:r>
              <a:rPr lang="fr-FR" b="1" dirty="0" smtClean="0">
                <a:effectLst/>
              </a:rPr>
              <a:t>Définitions</a:t>
            </a:r>
          </a:p>
          <a:p>
            <a:r>
              <a:rPr lang="fr-FR" b="1" dirty="0" smtClean="0">
                <a:effectLst/>
              </a:rPr>
              <a:t>Historique</a:t>
            </a:r>
          </a:p>
          <a:p>
            <a:r>
              <a:rPr lang="fr-FR" b="1" dirty="0" smtClean="0">
                <a:effectLst/>
              </a:rPr>
              <a:t>matériel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" y="2451099"/>
            <a:ext cx="4839653" cy="3886835"/>
          </a:xfrm>
          <a:prstGeom prst="rect">
            <a:avLst/>
          </a:prstGeom>
        </p:spPr>
      </p:pic>
      <p:pic>
        <p:nvPicPr>
          <p:cNvPr id="5" name="Image 4" descr="Image result for Cours+informatique+environnement+matériel+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876301"/>
            <a:ext cx="5651500" cy="5461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 t="6474"/>
          <a:stretch/>
        </p:blipFill>
        <p:spPr bwMode="auto">
          <a:xfrm>
            <a:off x="88900" y="317500"/>
            <a:ext cx="56896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17500"/>
            <a:ext cx="564769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013" y="88900"/>
            <a:ext cx="9905998" cy="647700"/>
          </a:xfrm>
        </p:spPr>
        <p:txBody>
          <a:bodyPr/>
          <a:lstStyle/>
          <a:p>
            <a:r>
              <a:rPr lang="fr-FR" b="1" dirty="0" smtClean="0"/>
              <a:t>LE LOGICIEL</a:t>
            </a:r>
            <a:endParaRPr lang="fr-FR" b="1" dirty="0"/>
          </a:p>
        </p:txBody>
      </p:sp>
      <p:pic>
        <p:nvPicPr>
          <p:cNvPr id="4" name="Image 3" descr="Image result for Cours+informatique+environnement+matériel+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" y="736600"/>
            <a:ext cx="10821986" cy="598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result for Cours+informatique+utilisation du clavier+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9376" r="7731" b="9060"/>
          <a:stretch/>
        </p:blipFill>
        <p:spPr bwMode="auto">
          <a:xfrm rot="5400000">
            <a:off x="2743201" y="-2603500"/>
            <a:ext cx="6730999" cy="12065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3613" y="457199"/>
            <a:ext cx="9905998" cy="69850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effectLst/>
              </a:rPr>
              <a:t>GESTION DES DONNÉES MÉDICALES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9500" y="1714500"/>
            <a:ext cx="9461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/>
              <a:t>1- Fichiers</a:t>
            </a:r>
          </a:p>
          <a:p>
            <a:r>
              <a:rPr lang="fr-FR" sz="3000" b="1" dirty="0" smtClean="0"/>
              <a:t>2- Bases de données</a:t>
            </a:r>
          </a:p>
          <a:p>
            <a:r>
              <a:rPr lang="fr-FR" sz="3000" b="1" dirty="0" smtClean="0"/>
              <a:t>3- Langage médicale et classifications</a:t>
            </a:r>
          </a:p>
          <a:p>
            <a:pPr lvl="2"/>
            <a:r>
              <a:rPr lang="fr-FR" sz="3000" b="1" dirty="0" smtClean="0"/>
              <a:t>* </a:t>
            </a:r>
            <a:r>
              <a:rPr lang="fr-FR" sz="3000" dirty="0"/>
              <a:t>CIM ET DERIVEES</a:t>
            </a:r>
          </a:p>
          <a:p>
            <a:pPr lvl="2"/>
            <a:r>
              <a:rPr lang="fr-FR" sz="3000" dirty="0" smtClean="0"/>
              <a:t>* </a:t>
            </a:r>
            <a:r>
              <a:rPr lang="fr-FR" sz="3000" dirty="0"/>
              <a:t>CDAM ET NGAP</a:t>
            </a:r>
          </a:p>
          <a:p>
            <a:pPr lvl="2"/>
            <a:r>
              <a:rPr lang="fr-FR" sz="3000" dirty="0" smtClean="0"/>
              <a:t>* </a:t>
            </a:r>
            <a:r>
              <a:rPr lang="fr-FR" sz="3000" dirty="0"/>
              <a:t>SNOMED</a:t>
            </a:r>
          </a:p>
          <a:p>
            <a:pPr lvl="2"/>
            <a:r>
              <a:rPr lang="fr-FR" sz="3000" dirty="0" smtClean="0"/>
              <a:t>* </a:t>
            </a:r>
            <a:r>
              <a:rPr lang="fr-FR" sz="3000" dirty="0"/>
              <a:t>MESH</a:t>
            </a:r>
          </a:p>
          <a:p>
            <a:pPr lvl="2"/>
            <a:r>
              <a:rPr lang="fr-FR" sz="3000" dirty="0" smtClean="0"/>
              <a:t>* etc</a:t>
            </a:r>
            <a:r>
              <a:rPr lang="fr-F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3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513" y="254000"/>
            <a:ext cx="9905998" cy="749300"/>
          </a:xfrm>
        </p:spPr>
        <p:txBody>
          <a:bodyPr/>
          <a:lstStyle/>
          <a:p>
            <a:r>
              <a:rPr lang="fr-FR" b="1" dirty="0">
                <a:effectLst/>
              </a:rPr>
              <a:t>Chap.2 : INFORMATISATION DU DOSSIER </a:t>
            </a:r>
            <a:r>
              <a:rPr lang="fr-FR" b="1" dirty="0" smtClean="0">
                <a:effectLst/>
              </a:rPr>
              <a:t>MEDICAL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7113" y="1193801"/>
            <a:ext cx="9905998" cy="2082799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effectLst/>
              </a:rPr>
              <a:t>OBJECTIFS</a:t>
            </a:r>
          </a:p>
          <a:p>
            <a:r>
              <a:rPr lang="fr-FR" sz="3000" b="1" dirty="0" smtClean="0">
                <a:effectLst/>
              </a:rPr>
              <a:t>MODELISATION</a:t>
            </a:r>
          </a:p>
          <a:p>
            <a:r>
              <a:rPr lang="fr-FR" sz="3000" b="1" dirty="0" smtClean="0">
                <a:effectLst/>
              </a:rPr>
              <a:t>MISE EN OEUVRE</a:t>
            </a:r>
            <a:endParaRPr lang="fr-FR" sz="3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84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82</TotalTime>
  <Words>621</Words>
  <Application>Microsoft Office PowerPoint</Application>
  <PresentationFormat>Grand écran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Times New Roman</vt:lpstr>
      <vt:lpstr>Maillage</vt:lpstr>
      <vt:lpstr>COURS D’INFORMATIQUE MEDICALE  NIVEAU 1&amp;2</vt:lpstr>
      <vt:lpstr>PLAN DU COURS</vt:lpstr>
      <vt:lpstr>OBJECTIFS DU COURS</vt:lpstr>
      <vt:lpstr>Chap. 1 : INTRODUCTION</vt:lpstr>
      <vt:lpstr>Présentation PowerPoint</vt:lpstr>
      <vt:lpstr>LE LOGICIEL</vt:lpstr>
      <vt:lpstr>Présentation PowerPoint</vt:lpstr>
      <vt:lpstr>Présentation PowerPoint</vt:lpstr>
      <vt:lpstr>Chap.2 : INFORMATISATION DU DOSSIER MEDICAL</vt:lpstr>
      <vt:lpstr>Chap.3: INTERNET ET RECHERCHE DOCUMENTAIRE EN SANTE I (TP)</vt:lpstr>
      <vt:lpstr>2e ANNEE </vt:lpstr>
      <vt:lpstr>théorème de Bayes</vt:lpstr>
      <vt:lpstr>Présentation PowerPoint</vt:lpstr>
      <vt:lpstr>Présentation PowerPoint</vt:lpstr>
      <vt:lpstr>MYCIN : aide au diagnostic</vt:lpstr>
      <vt:lpstr>Présentation PowerPoint</vt:lpstr>
      <vt:lpstr>Présentation PowerPoint</vt:lpstr>
      <vt:lpstr>Présentation PowerPoint</vt:lpstr>
      <vt:lpstr>Présentation PowerPoint</vt:lpstr>
      <vt:lpstr>Chap.2 : TIC POUR L’ENSEIGNEMENT EN SANTE</vt:lpstr>
      <vt:lpstr>Chap.3 : INTERNET ET RECHERCHE DOCUMENTAIRE EN SANTE II</vt:lpstr>
      <vt:lpstr>Chap.4: PRODUCTION DE DOCUMENTS II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D’INFORMATIQUE MEDICALE  NIVEAU 1&amp;2</dc:title>
  <dc:creator>Dieudonné Lompa</dc:creator>
  <cp:lastModifiedBy>Dieudonné Lompa</cp:lastModifiedBy>
  <cp:revision>18</cp:revision>
  <dcterms:created xsi:type="dcterms:W3CDTF">2016-12-10T14:47:02Z</dcterms:created>
  <dcterms:modified xsi:type="dcterms:W3CDTF">2016-12-10T16:09:30Z</dcterms:modified>
</cp:coreProperties>
</file>